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9" r:id="rId5"/>
    <p:sldId id="270" r:id="rId6"/>
    <p:sldId id="275" r:id="rId7"/>
    <p:sldId id="274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0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4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1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4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0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9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C19F-6FD0-443B-BF29-F99611938C2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7015-47BA-4EA3-ABCE-7866A80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7.jpg"/><Relationship Id="rId5" Type="http://schemas.openxmlformats.org/officeDocument/2006/relationships/image" Target="../media/image8.png"/><Relationship Id="rId10" Type="http://schemas.openxmlformats.org/officeDocument/2006/relationships/image" Target="../media/image46.jpg"/><Relationship Id="rId4" Type="http://schemas.openxmlformats.org/officeDocument/2006/relationships/image" Target="../media/image7.png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1.jpg"/><Relationship Id="rId5" Type="http://schemas.openxmlformats.org/officeDocument/2006/relationships/image" Target="../media/image8.png"/><Relationship Id="rId10" Type="http://schemas.openxmlformats.org/officeDocument/2006/relationships/image" Target="../media/image50.jpg"/><Relationship Id="rId4" Type="http://schemas.openxmlformats.org/officeDocument/2006/relationships/image" Target="../media/image7.png"/><Relationship Id="rId9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7.jpeg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1.jpeg"/><Relationship Id="rId5" Type="http://schemas.openxmlformats.org/officeDocument/2006/relationships/image" Target="../media/image8.png"/><Relationship Id="rId10" Type="http://schemas.openxmlformats.org/officeDocument/2006/relationships/image" Target="../media/image30.jpe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5.jpg"/><Relationship Id="rId5" Type="http://schemas.openxmlformats.org/officeDocument/2006/relationships/image" Target="../media/image8.png"/><Relationship Id="rId10" Type="http://schemas.openxmlformats.org/officeDocument/2006/relationships/image" Target="../media/image34.jp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9.jpeg"/><Relationship Id="rId5" Type="http://schemas.openxmlformats.org/officeDocument/2006/relationships/image" Target="../media/image8.png"/><Relationship Id="rId10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3.jpg"/><Relationship Id="rId5" Type="http://schemas.openxmlformats.org/officeDocument/2006/relationships/image" Target="../media/image8.png"/><Relationship Id="rId10" Type="http://schemas.openxmlformats.org/officeDocument/2006/relationships/image" Target="../media/image42.jpg"/><Relationship Id="rId4" Type="http://schemas.openxmlformats.org/officeDocument/2006/relationships/image" Target="../media/image7.pn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5117766" y="84222"/>
            <a:ext cx="392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ЛАКОКРАСКА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151342" y="2043461"/>
            <a:ext cx="5843307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9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тысяч тонна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10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– 71,5 млн доллар 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     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uz-Cyrl-UZ" sz="1500" b="1" dirty="0">
                <a:latin typeface="+mj-lt"/>
                <a:cs typeface="Arial" panose="020B0604020202020204" pitchFamily="34" charset="0"/>
              </a:rPr>
              <a:t>Полимер, пигменты, масло, вода, этанол, эфир, ацетон, сиккатив 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4" name="Ромб 3"/>
          <p:cNvSpPr/>
          <p:nvPr/>
        </p:nvSpPr>
        <p:spPr>
          <a:xfrm>
            <a:off x="9966859" y="103650"/>
            <a:ext cx="2164509" cy="2401199"/>
          </a:xfrm>
          <a:prstGeom prst="diamond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8707554" y="1497106"/>
            <a:ext cx="2164509" cy="2401199"/>
          </a:xfrm>
          <a:prstGeom prst="diamond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9966859" y="2900525"/>
            <a:ext cx="2164509" cy="2401199"/>
          </a:xfrm>
          <a:prstGeom prst="diamond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8707554" y="4293981"/>
            <a:ext cx="2164509" cy="2401199"/>
          </a:xfrm>
          <a:prstGeom prst="diamond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2" name="Рисунок 1" descr="Шестеренки">
            <a:extLst>
              <a:ext uri="{FF2B5EF4-FFF2-40B4-BE49-F238E27FC236}">
                <a16:creationId xmlns="" xmlns:a16="http://schemas.microsoft.com/office/drawing/2014/main" id="{B5FBD37B-2B05-760E-9711-77E990C35C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184806"/>
            <a:ext cx="385714" cy="385714"/>
          </a:xfrm>
          <a:prstGeom prst="rect">
            <a:avLst/>
          </a:prstGeom>
        </p:spPr>
      </p:pic>
      <p:pic>
        <p:nvPicPr>
          <p:cNvPr id="6" name="Рисунок 5" descr="Секундомер">
            <a:extLst>
              <a:ext uri="{FF2B5EF4-FFF2-40B4-BE49-F238E27FC236}">
                <a16:creationId xmlns="" xmlns:a16="http://schemas.microsoft.com/office/drawing/2014/main" id="{98F2D7E4-E4FD-02E4-3716-305270CF1C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535543"/>
            <a:ext cx="385714" cy="385714"/>
          </a:xfrm>
          <a:prstGeom prst="rect">
            <a:avLst/>
          </a:prstGeom>
        </p:spPr>
      </p:pic>
      <p:pic>
        <p:nvPicPr>
          <p:cNvPr id="8" name="Рисунок 7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19F8CDE3-6A54-5A8A-DEC2-CC78548116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140169"/>
            <a:ext cx="385714" cy="385714"/>
          </a:xfrm>
          <a:prstGeom prst="rect">
            <a:avLst/>
          </a:prstGeom>
        </p:spPr>
      </p:pic>
      <p:pic>
        <p:nvPicPr>
          <p:cNvPr id="10" name="Рисунок 9" descr="Маркер">
            <a:extLst>
              <a:ext uri="{FF2B5EF4-FFF2-40B4-BE49-F238E27FC236}">
                <a16:creationId xmlns="" xmlns:a16="http://schemas.microsoft.com/office/drawing/2014/main" id="{663AE044-AD03-3EA7-55BF-75E52E663F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4451840"/>
            <a:ext cx="385714" cy="385714"/>
          </a:xfrm>
          <a:prstGeom prst="rect">
            <a:avLst/>
          </a:prstGeom>
        </p:spPr>
      </p:pic>
      <p:pic>
        <p:nvPicPr>
          <p:cNvPr id="12" name="Рисунок 11" descr="Группа мужчин">
            <a:extLst>
              <a:ext uri="{FF2B5EF4-FFF2-40B4-BE49-F238E27FC236}">
                <a16:creationId xmlns="" xmlns:a16="http://schemas.microsoft.com/office/drawing/2014/main" id="{932FADC1-CD74-7A18-A9C5-03C59F6E33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953094"/>
            <a:ext cx="385714" cy="385714"/>
          </a:xfrm>
          <a:prstGeom prst="rect">
            <a:avLst/>
          </a:prstGeom>
        </p:spPr>
      </p:pic>
      <p:pic>
        <p:nvPicPr>
          <p:cNvPr id="14" name="Рисунок 13" descr="Монеты">
            <a:extLst>
              <a:ext uri="{FF2B5EF4-FFF2-40B4-BE49-F238E27FC236}">
                <a16:creationId xmlns="" xmlns:a16="http://schemas.microsoft.com/office/drawing/2014/main" id="{D415A1BD-05F2-B5D5-F90A-18F34C4F20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637967"/>
            <a:ext cx="385714" cy="3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D3C819-4060-00E9-81BA-818735097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B0BA512-6CF2-7C51-3A57-F8ECFE05BD31}"/>
              </a:ext>
            </a:extLst>
          </p:cNvPr>
          <p:cNvSpPr txBox="1"/>
          <p:nvPr/>
        </p:nvSpPr>
        <p:spPr>
          <a:xfrm>
            <a:off x="5117766" y="84222"/>
            <a:ext cx="392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Крупногабаритные железобетонные изделия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09E4D38C-A91B-8B87-3AB5-49488B538B10}"/>
              </a:ext>
            </a:extLst>
          </p:cNvPr>
          <p:cNvSpPr txBox="1"/>
          <p:nvPr/>
        </p:nvSpPr>
        <p:spPr>
          <a:xfrm>
            <a:off x="1319937" y="1990090"/>
            <a:ext cx="6197221" cy="259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uz-Latn-UZ" sz="1500" b="1" u="sng" dirty="0">
                <a:latin typeface="+mj-lt"/>
                <a:cs typeface="Arial" panose="020B0604020202020204" pitchFamily="34" charset="0"/>
              </a:rPr>
              <a:t>3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00 тысяча куб метр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$ </a:t>
            </a:r>
            <a:r>
              <a:rPr lang="ru-RU" sz="1500" u="sng" dirty="0">
                <a:cs typeface="Arial" panose="020B0604020202020204" pitchFamily="34" charset="0"/>
              </a:rPr>
              <a:t>5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млн доллар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90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день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uz-Latn-UZ" sz="1500" b="1" u="sng" dirty="0">
                <a:latin typeface="+mj-lt"/>
                <a:cs typeface="Arial" panose="020B0604020202020204" pitchFamily="34" charset="0"/>
              </a:rPr>
              <a:t>7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0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Цемент</a:t>
            </a:r>
            <a:r>
              <a:rPr lang="uz-Latn-UZ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и арматура. 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0AF752E8-3718-506C-FC94-9C27DFED7801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F170B304-1ED9-988C-7C40-33F6D3FB3E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672A0406-6C2B-794E-BC60-D7B720C0A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518552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EC5D3D35-CF05-FBAF-39DD-918718FA3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ED66D570-29C6-CFBF-1C75-CAA5F0302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4356688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EC931C4-8634-6249-1C3B-5857490C56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937620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AC601A0B-E353-55DD-DCBE-4BB39E2E5D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3C4BA08C-F19F-F729-A5B9-996407D52413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C28B4975-FC9F-055E-D7DF-44FE1CFE811F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4" name="Ромб 3">
            <a:extLst>
              <a:ext uri="{FF2B5EF4-FFF2-40B4-BE49-F238E27FC236}">
                <a16:creationId xmlns="" xmlns:a16="http://schemas.microsoft.com/office/drawing/2014/main" id="{85856EAE-11BE-10F9-C74B-CD79B2E95CB6}"/>
              </a:ext>
            </a:extLst>
          </p:cNvPr>
          <p:cNvSpPr/>
          <p:nvPr/>
        </p:nvSpPr>
        <p:spPr>
          <a:xfrm>
            <a:off x="8697428" y="4323334"/>
            <a:ext cx="2139617" cy="2418126"/>
          </a:xfrm>
          <a:prstGeom prst="diamon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>
            <a:extLst>
              <a:ext uri="{FF2B5EF4-FFF2-40B4-BE49-F238E27FC236}">
                <a16:creationId xmlns="" xmlns:a16="http://schemas.microsoft.com/office/drawing/2014/main" id="{929E7400-C461-1154-0CD3-AA13BC8B7932}"/>
              </a:ext>
            </a:extLst>
          </p:cNvPr>
          <p:cNvSpPr/>
          <p:nvPr/>
        </p:nvSpPr>
        <p:spPr>
          <a:xfrm>
            <a:off x="9917091" y="2935937"/>
            <a:ext cx="2145367" cy="2378140"/>
          </a:xfrm>
          <a:prstGeom prst="diamond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6070F6A0-8202-E011-B38D-9E12BF26C9DE}"/>
              </a:ext>
            </a:extLst>
          </p:cNvPr>
          <p:cNvSpPr/>
          <p:nvPr/>
        </p:nvSpPr>
        <p:spPr>
          <a:xfrm>
            <a:off x="9905876" y="205885"/>
            <a:ext cx="2156582" cy="2362135"/>
          </a:xfrm>
          <a:prstGeom prst="diamond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DCB97158-A4A3-3B2F-4641-B58BFFB99CCE}"/>
              </a:ext>
            </a:extLst>
          </p:cNvPr>
          <p:cNvSpPr/>
          <p:nvPr/>
        </p:nvSpPr>
        <p:spPr>
          <a:xfrm>
            <a:off x="8697428" y="1572063"/>
            <a:ext cx="2139617" cy="2383353"/>
          </a:xfrm>
          <a:prstGeom prst="diamond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6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54776EE-4199-6A30-266B-A50CAB8B6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68941DCF-E570-B148-DCFF-177669250FB0}"/>
              </a:ext>
            </a:extLst>
          </p:cNvPr>
          <p:cNvSpPr txBox="1"/>
          <p:nvPr/>
        </p:nvSpPr>
        <p:spPr>
          <a:xfrm>
            <a:off x="5117766" y="84222"/>
            <a:ext cx="392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Настенные и напольные покрытия HPL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72916CF-B567-F3E2-7704-3B32212502D4}"/>
              </a:ext>
            </a:extLst>
          </p:cNvPr>
          <p:cNvSpPr txBox="1"/>
          <p:nvPr/>
        </p:nvSpPr>
        <p:spPr>
          <a:xfrm>
            <a:off x="1319937" y="1990090"/>
            <a:ext cx="6197221" cy="259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uz-Cyrl-UZ" sz="1500" b="1" u="sng" dirty="0">
                <a:latin typeface="+mj-lt"/>
                <a:cs typeface="Arial" panose="020B0604020202020204" pitchFamily="34" charset="0"/>
              </a:rPr>
              <a:t>1 млн квадрат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метр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$ </a:t>
            </a:r>
            <a:r>
              <a:rPr lang="ru-RU" sz="1500" u="sng" dirty="0">
                <a:cs typeface="Arial" panose="020B0604020202020204" pitchFamily="34" charset="0"/>
              </a:rPr>
              <a:t>7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млн доллар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90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день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uz-Cyrl-UZ" sz="1500" b="1" u="sng" dirty="0">
                <a:latin typeface="+mj-lt"/>
                <a:cs typeface="Arial" panose="020B0604020202020204" pitchFamily="34" charset="0"/>
              </a:rPr>
              <a:t>9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0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uz-Cyrl-UZ" sz="1500" b="1" dirty="0">
                <a:latin typeface="+mj-lt"/>
                <a:cs typeface="Arial" panose="020B0604020202020204" pitchFamily="34" charset="0"/>
              </a:rPr>
              <a:t>ПВХ гранулы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DA544711-3281-307B-890F-A2FA00465DCA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8F3E4615-1A2E-E34D-0D17-F797DF7ADA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8FFC6978-E5CC-DEEE-FF44-D4B7D8346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518552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9EFD3E3D-9B4C-B5B5-C8E7-BE31C13D08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CE498DC0-824B-A4A4-E1B2-75A24B8742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4356688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03DFC155-BFBD-845A-1DA2-AA3277EBED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937620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87FA8F3E-FC48-BA19-D79F-02A33E4298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AE83EE5E-B7C2-ECF2-1A09-D21EFD3ADB5A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C859D4A8-EAC5-B53E-98A0-C7F7725628FF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46C11EDB-C56B-FE98-8443-FD6D38091029}"/>
              </a:ext>
            </a:extLst>
          </p:cNvPr>
          <p:cNvSpPr/>
          <p:nvPr/>
        </p:nvSpPr>
        <p:spPr>
          <a:xfrm>
            <a:off x="8697428" y="4323334"/>
            <a:ext cx="2139617" cy="2418126"/>
          </a:xfrm>
          <a:prstGeom prst="diamond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>
            <a:extLst>
              <a:ext uri="{FF2B5EF4-FFF2-40B4-BE49-F238E27FC236}">
                <a16:creationId xmlns="" xmlns:a16="http://schemas.microsoft.com/office/drawing/2014/main" id="{92B06F3C-C074-4C59-F78B-492C2E0C4FE2}"/>
              </a:ext>
            </a:extLst>
          </p:cNvPr>
          <p:cNvSpPr/>
          <p:nvPr/>
        </p:nvSpPr>
        <p:spPr>
          <a:xfrm>
            <a:off x="9917091" y="2935937"/>
            <a:ext cx="2145367" cy="2378140"/>
          </a:xfrm>
          <a:prstGeom prst="diamond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="" xmlns:a16="http://schemas.microsoft.com/office/drawing/2014/main" id="{72B285E5-353F-CE4F-A7E0-F497B7D17CEC}"/>
              </a:ext>
            </a:extLst>
          </p:cNvPr>
          <p:cNvSpPr/>
          <p:nvPr/>
        </p:nvSpPr>
        <p:spPr>
          <a:xfrm>
            <a:off x="9905876" y="205885"/>
            <a:ext cx="2156582" cy="2362135"/>
          </a:xfrm>
          <a:prstGeom prst="diamond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>
            <a:extLst>
              <a:ext uri="{FF2B5EF4-FFF2-40B4-BE49-F238E27FC236}">
                <a16:creationId xmlns="" xmlns:a16="http://schemas.microsoft.com/office/drawing/2014/main" id="{93D63629-DD98-90AB-1957-C756010373CD}"/>
              </a:ext>
            </a:extLst>
          </p:cNvPr>
          <p:cNvSpPr/>
          <p:nvPr/>
        </p:nvSpPr>
        <p:spPr>
          <a:xfrm>
            <a:off x="8697428" y="1572063"/>
            <a:ext cx="2139617" cy="2383353"/>
          </a:xfrm>
          <a:prstGeom prst="diamond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4915391" y="72329"/>
            <a:ext cx="392176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71" b="1" dirty="0">
                <a:solidFill>
                  <a:schemeClr val="accent1"/>
                </a:solidFill>
                <a:cs typeface="Arial" panose="020B0604020202020204" pitchFamily="34" charset="0"/>
              </a:rPr>
              <a:t>ОБОИ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288144" y="2043461"/>
            <a:ext cx="73562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рулон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7,0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 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-  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58,2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60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Бухарская область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Целюлоза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и краски</a:t>
            </a:r>
            <a:endParaRPr lang="ru-RU" sz="15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2" name="Рисунок 1" descr="Шестеренки">
            <a:extLst>
              <a:ext uri="{FF2B5EF4-FFF2-40B4-BE49-F238E27FC236}">
                <a16:creationId xmlns="" xmlns:a16="http://schemas.microsoft.com/office/drawing/2014/main" id="{86A5558D-1861-ACCC-426C-B39D9A7336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184806"/>
            <a:ext cx="385714" cy="385714"/>
          </a:xfrm>
          <a:prstGeom prst="rect">
            <a:avLst/>
          </a:prstGeom>
        </p:spPr>
      </p:pic>
      <p:pic>
        <p:nvPicPr>
          <p:cNvPr id="6" name="Рисунок 5" descr="Секундомер">
            <a:extLst>
              <a:ext uri="{FF2B5EF4-FFF2-40B4-BE49-F238E27FC236}">
                <a16:creationId xmlns="" xmlns:a16="http://schemas.microsoft.com/office/drawing/2014/main" id="{074698D2-716C-86DD-2BCD-DACD87639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536022"/>
            <a:ext cx="385714" cy="385714"/>
          </a:xfrm>
          <a:prstGeom prst="rect">
            <a:avLst/>
          </a:prstGeom>
        </p:spPr>
      </p:pic>
      <p:pic>
        <p:nvPicPr>
          <p:cNvPr id="8" name="Рисунок 7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99AB4297-A907-C114-5047-BDBE63A7B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140169"/>
            <a:ext cx="385714" cy="385714"/>
          </a:xfrm>
          <a:prstGeom prst="rect">
            <a:avLst/>
          </a:prstGeom>
        </p:spPr>
      </p:pic>
      <p:pic>
        <p:nvPicPr>
          <p:cNvPr id="10" name="Рисунок 9" descr="Маркер">
            <a:extLst>
              <a:ext uri="{FF2B5EF4-FFF2-40B4-BE49-F238E27FC236}">
                <a16:creationId xmlns="" xmlns:a16="http://schemas.microsoft.com/office/drawing/2014/main" id="{F695E506-30F1-733B-3581-99FD6F8A6E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4448264"/>
            <a:ext cx="385714" cy="385714"/>
          </a:xfrm>
          <a:prstGeom prst="rect">
            <a:avLst/>
          </a:prstGeom>
        </p:spPr>
      </p:pic>
      <p:pic>
        <p:nvPicPr>
          <p:cNvPr id="12" name="Рисунок 11" descr="Группа мужчин">
            <a:extLst>
              <a:ext uri="{FF2B5EF4-FFF2-40B4-BE49-F238E27FC236}">
                <a16:creationId xmlns="" xmlns:a16="http://schemas.microsoft.com/office/drawing/2014/main" id="{F4D5120E-6969-B04E-CE0E-10DB133C22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992143"/>
            <a:ext cx="385714" cy="385714"/>
          </a:xfrm>
          <a:prstGeom prst="rect">
            <a:avLst/>
          </a:prstGeom>
        </p:spPr>
      </p:pic>
      <p:pic>
        <p:nvPicPr>
          <p:cNvPr id="14" name="Рисунок 13" descr="Монеты">
            <a:extLst>
              <a:ext uri="{FF2B5EF4-FFF2-40B4-BE49-F238E27FC236}">
                <a16:creationId xmlns="" xmlns:a16="http://schemas.microsoft.com/office/drawing/2014/main" id="{9F69EC65-AC20-1BB0-D427-D4610218E1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637967"/>
            <a:ext cx="385714" cy="385714"/>
          </a:xfrm>
          <a:prstGeom prst="rect">
            <a:avLst/>
          </a:prstGeom>
        </p:spPr>
      </p:pic>
      <p:sp>
        <p:nvSpPr>
          <p:cNvPr id="5" name="Ромб 4"/>
          <p:cNvSpPr/>
          <p:nvPr/>
        </p:nvSpPr>
        <p:spPr>
          <a:xfrm>
            <a:off x="8748724" y="1466222"/>
            <a:ext cx="2153950" cy="2455514"/>
          </a:xfrm>
          <a:prstGeom prst="diamond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9988277" y="2855469"/>
            <a:ext cx="2117110" cy="2473184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8781224" y="4293981"/>
            <a:ext cx="2121451" cy="2429548"/>
          </a:xfrm>
          <a:prstGeom prst="diamond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9988277" y="59305"/>
            <a:ext cx="2117110" cy="2423919"/>
          </a:xfrm>
          <a:prstGeom prst="diamond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1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4014535" y="143156"/>
            <a:ext cx="595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САНИТАР-ТЕХНИЧЕСКИЕ ИЗДЕЛИЯ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202836" y="2043461"/>
            <a:ext cx="7521119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200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тысяч штук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7,5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 - 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15,6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70</a:t>
            </a:r>
          </a:p>
          <a:p>
            <a:pPr algn="just"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</a:t>
            </a:r>
            <a:endParaRPr lang="ru-RU" sz="1500" b="1" u="sng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Каолины, полевой шпат, кварц или различные сорта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беложгущихся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огнеупорных глин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2" name="Рисунок 1" descr="Шестеренки">
            <a:extLst>
              <a:ext uri="{FF2B5EF4-FFF2-40B4-BE49-F238E27FC236}">
                <a16:creationId xmlns="" xmlns:a16="http://schemas.microsoft.com/office/drawing/2014/main" id="{CFA53F90-A5A2-FD29-DC45-478F5089D1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184806"/>
            <a:ext cx="385714" cy="385714"/>
          </a:xfrm>
          <a:prstGeom prst="rect">
            <a:avLst/>
          </a:prstGeom>
        </p:spPr>
      </p:pic>
      <p:pic>
        <p:nvPicPr>
          <p:cNvPr id="6" name="Рисунок 5" descr="Секундомер">
            <a:extLst>
              <a:ext uri="{FF2B5EF4-FFF2-40B4-BE49-F238E27FC236}">
                <a16:creationId xmlns="" xmlns:a16="http://schemas.microsoft.com/office/drawing/2014/main" id="{2A819738-8539-83C3-1223-6F0C7150D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535543"/>
            <a:ext cx="385714" cy="385714"/>
          </a:xfrm>
          <a:prstGeom prst="rect">
            <a:avLst/>
          </a:prstGeom>
        </p:spPr>
      </p:pic>
      <p:pic>
        <p:nvPicPr>
          <p:cNvPr id="8" name="Рисунок 7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3A9B2A9D-A704-C998-176A-CCFA8D5D14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140169"/>
            <a:ext cx="385714" cy="385714"/>
          </a:xfrm>
          <a:prstGeom prst="rect">
            <a:avLst/>
          </a:prstGeom>
        </p:spPr>
      </p:pic>
      <p:pic>
        <p:nvPicPr>
          <p:cNvPr id="10" name="Рисунок 9" descr="Маркер">
            <a:extLst>
              <a:ext uri="{FF2B5EF4-FFF2-40B4-BE49-F238E27FC236}">
                <a16:creationId xmlns="" xmlns:a16="http://schemas.microsoft.com/office/drawing/2014/main" id="{F8409B3F-4E83-611D-23EB-9F7FD0219E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34" y="4416087"/>
            <a:ext cx="385714" cy="385714"/>
          </a:xfrm>
          <a:prstGeom prst="rect">
            <a:avLst/>
          </a:prstGeom>
        </p:spPr>
      </p:pic>
      <p:pic>
        <p:nvPicPr>
          <p:cNvPr id="12" name="Рисунок 11" descr="Группа мужчин">
            <a:extLst>
              <a:ext uri="{FF2B5EF4-FFF2-40B4-BE49-F238E27FC236}">
                <a16:creationId xmlns="" xmlns:a16="http://schemas.microsoft.com/office/drawing/2014/main" id="{5011F389-CDE2-C395-B2A7-A3ADE9C7BA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34" y="3975815"/>
            <a:ext cx="385714" cy="385714"/>
          </a:xfrm>
          <a:prstGeom prst="rect">
            <a:avLst/>
          </a:prstGeom>
        </p:spPr>
      </p:pic>
      <p:pic>
        <p:nvPicPr>
          <p:cNvPr id="14" name="Рисунок 13" descr="Монеты">
            <a:extLst>
              <a:ext uri="{FF2B5EF4-FFF2-40B4-BE49-F238E27FC236}">
                <a16:creationId xmlns="" xmlns:a16="http://schemas.microsoft.com/office/drawing/2014/main" id="{167975BE-95AA-F4E7-1CF8-FE22CA4923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637967"/>
            <a:ext cx="385714" cy="385714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8723955" y="1561146"/>
            <a:ext cx="2168163" cy="2418555"/>
          </a:xfrm>
          <a:prstGeom prst="diamond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9982200" y="2969896"/>
            <a:ext cx="2131705" cy="2397552"/>
          </a:xfrm>
          <a:prstGeom prst="diamond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9966859" y="154547"/>
            <a:ext cx="2162388" cy="2410750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8777743" y="4384300"/>
            <a:ext cx="2114375" cy="2339229"/>
          </a:xfrm>
          <a:prstGeom prst="diamond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8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5117766" y="84222"/>
            <a:ext cx="392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СМЕСИТЕЛ</a:t>
            </a: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151342" y="2043461"/>
            <a:ext cx="63991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4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тысяч тонна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$ 1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5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– 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10,7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70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</a:t>
            </a:r>
            <a:endParaRPr lang="ru-RU" sz="1500" b="1" u="sng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Латун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, нержавеющая сталь, силумин.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2" name="Рисунок 1" descr="Шестеренки">
            <a:extLst>
              <a:ext uri="{FF2B5EF4-FFF2-40B4-BE49-F238E27FC236}">
                <a16:creationId xmlns="" xmlns:a16="http://schemas.microsoft.com/office/drawing/2014/main" id="{A4DDD7ED-DAB3-1572-2125-7FD302FD4F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184806"/>
            <a:ext cx="385714" cy="385714"/>
          </a:xfrm>
          <a:prstGeom prst="rect">
            <a:avLst/>
          </a:prstGeom>
        </p:spPr>
      </p:pic>
      <p:pic>
        <p:nvPicPr>
          <p:cNvPr id="6" name="Рисунок 5" descr="Секундомер">
            <a:extLst>
              <a:ext uri="{FF2B5EF4-FFF2-40B4-BE49-F238E27FC236}">
                <a16:creationId xmlns="" xmlns:a16="http://schemas.microsoft.com/office/drawing/2014/main" id="{31718925-626F-4BD9-D561-FB7CFF2833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526799"/>
            <a:ext cx="385714" cy="385714"/>
          </a:xfrm>
          <a:prstGeom prst="rect">
            <a:avLst/>
          </a:prstGeom>
        </p:spPr>
      </p:pic>
      <p:pic>
        <p:nvPicPr>
          <p:cNvPr id="8" name="Рисунок 7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7C8A341A-1498-54C0-2690-10E1D3D30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3140169"/>
            <a:ext cx="385714" cy="385714"/>
          </a:xfrm>
          <a:prstGeom prst="rect">
            <a:avLst/>
          </a:prstGeom>
        </p:spPr>
      </p:pic>
      <p:pic>
        <p:nvPicPr>
          <p:cNvPr id="10" name="Рисунок 9" descr="Маркер">
            <a:extLst>
              <a:ext uri="{FF2B5EF4-FFF2-40B4-BE49-F238E27FC236}">
                <a16:creationId xmlns="" xmlns:a16="http://schemas.microsoft.com/office/drawing/2014/main" id="{A81A5728-1350-EEC4-0E68-8E16FABD9F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6" y="4401019"/>
            <a:ext cx="385714" cy="385714"/>
          </a:xfrm>
          <a:prstGeom prst="rect">
            <a:avLst/>
          </a:prstGeom>
        </p:spPr>
      </p:pic>
      <p:pic>
        <p:nvPicPr>
          <p:cNvPr id="12" name="Рисунок 11" descr="Группа мужчин">
            <a:extLst>
              <a:ext uri="{FF2B5EF4-FFF2-40B4-BE49-F238E27FC236}">
                <a16:creationId xmlns="" xmlns:a16="http://schemas.microsoft.com/office/drawing/2014/main" id="{EB801A86-78BD-0C7C-E388-62CA7F9506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62" y="3979701"/>
            <a:ext cx="385714" cy="385714"/>
          </a:xfrm>
          <a:prstGeom prst="rect">
            <a:avLst/>
          </a:prstGeom>
        </p:spPr>
      </p:pic>
      <p:pic>
        <p:nvPicPr>
          <p:cNvPr id="14" name="Рисунок 13" descr="Монеты">
            <a:extLst>
              <a:ext uri="{FF2B5EF4-FFF2-40B4-BE49-F238E27FC236}">
                <a16:creationId xmlns="" xmlns:a16="http://schemas.microsoft.com/office/drawing/2014/main" id="{277A1EFF-1F07-E076-815B-9958D223CB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8" y="2637967"/>
            <a:ext cx="385714" cy="385714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9932539" y="2815710"/>
            <a:ext cx="2198829" cy="2423270"/>
          </a:xfrm>
          <a:prstGeom prst="diamond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8681743" y="4172558"/>
            <a:ext cx="2196928" cy="2461324"/>
          </a:xfrm>
          <a:prstGeom prst="diamond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8708992" y="1458408"/>
            <a:ext cx="2169679" cy="2391082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9932539" y="132962"/>
            <a:ext cx="2198829" cy="2359226"/>
          </a:xfrm>
          <a:prstGeom prst="diamond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5117766" y="84222"/>
            <a:ext cx="392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ЛИНОЛЕУМ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319937" y="1990090"/>
            <a:ext cx="61972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1,5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млн кв метр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$ 6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-  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3,1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35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</a:t>
            </a:r>
          </a:p>
          <a:p>
            <a:pPr algn="just">
              <a:lnSpc>
                <a:spcPct val="20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ПВХ гранула.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51269638-4855-4F96-9BA8-8F9CB9BCF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8B75A530-F55D-49AF-8D73-A17E90208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42" y="3484034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7CE22998-6D47-4493-B4A5-C413FF5FD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04192E0C-EF69-4610-9E46-8D0824A876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4387532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BAFB0A2-58E7-4443-9A1E-FEFD21B3B7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908266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54D1D398-12D4-4D20-8343-D9DD706A1A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2" name="Ромб 1"/>
          <p:cNvSpPr/>
          <p:nvPr/>
        </p:nvSpPr>
        <p:spPr>
          <a:xfrm>
            <a:off x="8715095" y="4293980"/>
            <a:ext cx="2156968" cy="2393691"/>
          </a:xfrm>
          <a:prstGeom prst="diamond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9966858" y="124469"/>
            <a:ext cx="2164509" cy="2380380"/>
          </a:xfrm>
          <a:prstGeom prst="diamond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8752849" y="1473792"/>
            <a:ext cx="2119214" cy="2424512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9966858" y="2900525"/>
            <a:ext cx="2164509" cy="2413552"/>
          </a:xfrm>
          <a:prstGeom prst="diamond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2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5117766" y="84222"/>
            <a:ext cx="392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Трубы и фитинги из ПВХ </a:t>
            </a: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319937" y="1990090"/>
            <a:ext cx="61972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600 </a:t>
            </a:r>
            <a:r>
              <a:rPr lang="uz-Cyrl-UZ" sz="1500" b="1" dirty="0">
                <a:latin typeface="+mj-lt"/>
                <a:cs typeface="Arial" panose="020B0604020202020204" pitchFamily="34" charset="0"/>
              </a:rPr>
              <a:t>тонна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$ 12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- 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$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54,5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60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80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uz-Cyrl-UZ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</a:p>
          <a:p>
            <a:pPr algn="just">
              <a:lnSpc>
                <a:spcPct val="20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Полимерные гранулы, поливинилхлорид и ПВХ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51269638-4855-4F96-9BA8-8F9CB9BCF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1" y="211392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8B75A530-F55D-49AF-8D73-A17E90208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1" y="3491236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7CE22998-6D47-4493-B4A5-C413FF5FD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1" y="3077257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04192E0C-EF69-4610-9E46-8D0824A876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1" y="4378290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BAFB0A2-58E7-4443-9A1E-FEFD21B3B7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1" y="3932275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54D1D398-12D4-4D20-8343-D9DD706A1A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4" y="2583233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6" name="Ромб 5"/>
          <p:cNvSpPr/>
          <p:nvPr/>
        </p:nvSpPr>
        <p:spPr>
          <a:xfrm>
            <a:off x="8806453" y="1512649"/>
            <a:ext cx="2070846" cy="2356683"/>
          </a:xfrm>
          <a:prstGeom prst="diamond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10038849" y="108267"/>
            <a:ext cx="2004376" cy="2393984"/>
          </a:xfrm>
          <a:prstGeom prst="diamond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0038849" y="2888171"/>
            <a:ext cx="2004376" cy="2425906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8863352" y="4310272"/>
            <a:ext cx="2013947" cy="2349416"/>
          </a:xfrm>
          <a:prstGeom prst="diamond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6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4915392" y="84222"/>
            <a:ext cx="412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Натуральные декоративные камни (гранит и мрамор)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344875" y="1990090"/>
            <a:ext cx="61972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300 тыс.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кв.м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$ </a:t>
            </a:r>
            <a:r>
              <a:rPr lang="ru-RU" sz="1500" u="sng" dirty="0">
                <a:cs typeface="Arial" panose="020B0604020202020204" pitchFamily="34" charset="0"/>
              </a:rPr>
              <a:t>8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млн доллар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– 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$ 41,3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80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месяцев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270</a:t>
            </a:r>
            <a:endParaRPr lang="ru-RU" sz="1500" b="1" u="sng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</a:p>
          <a:p>
            <a:pPr algn="just">
              <a:lnSpc>
                <a:spcPct val="20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Натуральный камень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51269638-4855-4F96-9BA8-8F9CB9BCF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8B75A530-F55D-49AF-8D73-A17E90208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459226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7CE22998-6D47-4493-B4A5-C413FF5FD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04192E0C-EF69-4610-9E46-8D0824A876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4365392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BAFB0A2-58E7-4443-9A1E-FEFD21B3B7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912309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54D1D398-12D4-4D20-8343-D9DD706A1A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2" name="Ромб 1"/>
          <p:cNvSpPr/>
          <p:nvPr/>
        </p:nvSpPr>
        <p:spPr>
          <a:xfrm>
            <a:off x="10009227" y="104478"/>
            <a:ext cx="2053231" cy="2370445"/>
          </a:xfrm>
          <a:prstGeom prst="diamond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8843503" y="1462811"/>
            <a:ext cx="2028560" cy="2445456"/>
          </a:xfrm>
          <a:prstGeom prst="diamond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10009226" y="2896255"/>
            <a:ext cx="2053232" cy="2417822"/>
          </a:xfrm>
          <a:prstGeom prst="diamond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8803028" y="4293981"/>
            <a:ext cx="2069035" cy="2453540"/>
          </a:xfrm>
          <a:prstGeom prst="diamond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5EAEDF-C430-4C5D-8C08-C3CE5DEA5F0F}"/>
              </a:ext>
            </a:extLst>
          </p:cNvPr>
          <p:cNvSpPr txBox="1"/>
          <p:nvPr/>
        </p:nvSpPr>
        <p:spPr>
          <a:xfrm>
            <a:off x="5117766" y="84222"/>
            <a:ext cx="392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Мастика и различные наполнители</a:t>
            </a:r>
          </a:p>
          <a:p>
            <a:pPr algn="ctr"/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DF99F92-FD25-4E9C-9E9D-84D0DB69FF6C}"/>
              </a:ext>
            </a:extLst>
          </p:cNvPr>
          <p:cNvSpPr txBox="1"/>
          <p:nvPr/>
        </p:nvSpPr>
        <p:spPr>
          <a:xfrm>
            <a:off x="1319937" y="1990090"/>
            <a:ext cx="6197221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500" b="1" u="sng" dirty="0">
                <a:latin typeface="+mj-lt"/>
                <a:cs typeface="Arial" panose="020B0604020202020204" pitchFamily="34" charset="0"/>
              </a:rPr>
              <a:t>160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тысяча</a:t>
            </a:r>
            <a:r>
              <a:rPr lang="uz-Cyrl-UZ" sz="1500" b="1" u="sng" dirty="0">
                <a:latin typeface="+mj-lt"/>
                <a:cs typeface="Arial" panose="020B0604020202020204" pitchFamily="34" charset="0"/>
              </a:rPr>
              <a:t>.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тонна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$ </a:t>
            </a:r>
            <a:r>
              <a:rPr lang="ru-RU" sz="1500" u="sng" dirty="0">
                <a:cs typeface="Arial" panose="020B0604020202020204" pitchFamily="34" charset="0"/>
              </a:rPr>
              <a:t>10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млн доллар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Импорт – 13,3 млн доллар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40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день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20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Гипс и известняк (битума, термоэластопласта, пластификатора и наполнителя). 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51269638-4855-4F96-9BA8-8F9CB9BCF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8B75A530-F55D-49AF-8D73-A17E90208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518552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7CE22998-6D47-4493-B4A5-C413FF5FD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04192E0C-EF69-4610-9E46-8D0824A876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4356688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BAFB0A2-58E7-4443-9A1E-FEFD21B3B7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937620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54D1D398-12D4-4D20-8343-D9DD706A1A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620D2833-4BCE-4497-8004-CA0A79C1FA44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8" name="Ромб 7"/>
          <p:cNvSpPr/>
          <p:nvPr/>
        </p:nvSpPr>
        <p:spPr>
          <a:xfrm>
            <a:off x="8697428" y="4323334"/>
            <a:ext cx="2139617" cy="2418126"/>
          </a:xfrm>
          <a:prstGeom prst="diamond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9917091" y="2935937"/>
            <a:ext cx="2145367" cy="2378140"/>
          </a:xfrm>
          <a:prstGeom prst="diamond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9905876" y="205885"/>
            <a:ext cx="2156582" cy="2362135"/>
          </a:xfrm>
          <a:prstGeom prst="diamond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8697428" y="1572063"/>
            <a:ext cx="2139617" cy="2383353"/>
          </a:xfrm>
          <a:prstGeom prst="diamond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406A8C4-E27C-8289-EAA0-26C02140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A0D193B-47D5-2962-A1E1-C9A94BCED86B}"/>
              </a:ext>
            </a:extLst>
          </p:cNvPr>
          <p:cNvSpPr txBox="1"/>
          <p:nvPr/>
        </p:nvSpPr>
        <p:spPr>
          <a:xfrm>
            <a:off x="5117766" y="84222"/>
            <a:ext cx="392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Автоклавный газобетонный блоки</a:t>
            </a:r>
          </a:p>
          <a:p>
            <a:pPr algn="ctr"/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294D9DC-3DF0-3935-E30C-EAEDD03E4022}"/>
              </a:ext>
            </a:extLst>
          </p:cNvPr>
          <p:cNvSpPr txBox="1"/>
          <p:nvPr/>
        </p:nvSpPr>
        <p:spPr>
          <a:xfrm>
            <a:off x="1319937" y="1990090"/>
            <a:ext cx="6197221" cy="259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Мощность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400 тысяча куб метр </a:t>
            </a:r>
            <a:endParaRPr lang="ru-RU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Стоимость проекта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$ </a:t>
            </a:r>
            <a:r>
              <a:rPr lang="ru-RU" sz="1500" u="sng" dirty="0">
                <a:cs typeface="Arial" panose="020B0604020202020204" pitchFamily="34" charset="0"/>
              </a:rPr>
              <a:t>15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млн доллар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Срок окупаемости: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 90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день</a:t>
            </a:r>
          </a:p>
          <a:p>
            <a:pPr algn="just">
              <a:lnSpc>
                <a:spcPct val="200000"/>
              </a:lnSpc>
            </a:pPr>
            <a:r>
              <a:rPr lang="ru-RU" sz="15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Количество рабочих мест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u="sng" dirty="0">
                <a:latin typeface="+mj-lt"/>
                <a:cs typeface="Arial" panose="020B0604020202020204" pitchFamily="34" charset="0"/>
              </a:rPr>
              <a:t>80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dirty="0">
                <a:latin typeface="+mj-lt"/>
                <a:cs typeface="Arial" panose="020B0604020202020204" pitchFamily="34" charset="0"/>
              </a:rPr>
              <a:t>Расположение проекта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Бухарская область </a:t>
            </a: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5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Основное сырье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en-US" sz="1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Цемент, известь,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кварцовый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песок и </a:t>
            </a:r>
            <a:r>
              <a:rPr lang="ru-RU" sz="1500" b="1" dirty="0" err="1">
                <a:latin typeface="+mj-lt"/>
                <a:cs typeface="Arial" panose="020B0604020202020204" pitchFamily="34" charset="0"/>
              </a:rPr>
              <a:t>алюмин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 пудра. 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5AE0A647-13F7-FAA4-FA46-E5B48FD9BD45}"/>
              </a:ext>
            </a:extLst>
          </p:cNvPr>
          <p:cNvSpPr txBox="1"/>
          <p:nvPr/>
        </p:nvSpPr>
        <p:spPr>
          <a:xfrm>
            <a:off x="1685207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3DBDB3ED-78B2-5957-DD08-0820E13102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089209"/>
            <a:ext cx="385714" cy="385714"/>
          </a:xfrm>
          <a:prstGeom prst="rect">
            <a:avLst/>
          </a:prstGeom>
        </p:spPr>
      </p:pic>
      <p:pic>
        <p:nvPicPr>
          <p:cNvPr id="5" name="Рисунок 4" descr="Секундомер">
            <a:extLst>
              <a:ext uri="{FF2B5EF4-FFF2-40B4-BE49-F238E27FC236}">
                <a16:creationId xmlns="" xmlns:a16="http://schemas.microsoft.com/office/drawing/2014/main" id="{52B2147F-47B0-A544-CAE1-92C9BA063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518552"/>
            <a:ext cx="385714" cy="385714"/>
          </a:xfrm>
          <a:prstGeom prst="rect">
            <a:avLst/>
          </a:prstGeom>
        </p:spPr>
      </p:pic>
      <p:pic>
        <p:nvPicPr>
          <p:cNvPr id="7" name="Рисунок 6" descr="Линейчатая диаграмма с тенденцией к повышению">
            <a:extLst>
              <a:ext uri="{FF2B5EF4-FFF2-40B4-BE49-F238E27FC236}">
                <a16:creationId xmlns="" xmlns:a16="http://schemas.microsoft.com/office/drawing/2014/main" id="{6D0DB1DC-2280-26E8-2F2D-CB1401EE14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3043286"/>
            <a:ext cx="385714" cy="385714"/>
          </a:xfrm>
          <a:prstGeom prst="rect">
            <a:avLst/>
          </a:prstGeom>
        </p:spPr>
      </p:pic>
      <p:pic>
        <p:nvPicPr>
          <p:cNvPr id="9" name="Рисунок 8" descr="Маркер">
            <a:extLst>
              <a:ext uri="{FF2B5EF4-FFF2-40B4-BE49-F238E27FC236}">
                <a16:creationId xmlns="" xmlns:a16="http://schemas.microsoft.com/office/drawing/2014/main" id="{24129F0E-C410-8418-3960-57498A6CB9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4356688"/>
            <a:ext cx="385714" cy="385714"/>
          </a:xfrm>
          <a:prstGeom prst="rect">
            <a:avLst/>
          </a:prstGeom>
        </p:spPr>
      </p:pic>
      <p:pic>
        <p:nvPicPr>
          <p:cNvPr id="11" name="Рисунок 10" descr="Группа мужчин">
            <a:extLst>
              <a:ext uri="{FF2B5EF4-FFF2-40B4-BE49-F238E27FC236}">
                <a16:creationId xmlns="" xmlns:a16="http://schemas.microsoft.com/office/drawing/2014/main" id="{FB0F629B-6A67-89CD-409A-EC3DD0327B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9" y="3937620"/>
            <a:ext cx="385714" cy="385714"/>
          </a:xfrm>
          <a:prstGeom prst="rect">
            <a:avLst/>
          </a:prstGeom>
        </p:spPr>
      </p:pic>
      <p:pic>
        <p:nvPicPr>
          <p:cNvPr id="13" name="Рисунок 12" descr="Монеты">
            <a:extLst>
              <a:ext uri="{FF2B5EF4-FFF2-40B4-BE49-F238E27FC236}">
                <a16:creationId xmlns="" xmlns:a16="http://schemas.microsoft.com/office/drawing/2014/main" id="{06DACACF-A19C-5718-1064-D8CCFDE26A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8" y="2568020"/>
            <a:ext cx="385714" cy="385714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="" xmlns:a16="http://schemas.microsoft.com/office/drawing/2014/main" id="{BF129C81-3D79-F933-6A16-6FD85A793881}"/>
              </a:ext>
            </a:extLst>
          </p:cNvPr>
          <p:cNvSpPr/>
          <p:nvPr/>
        </p:nvSpPr>
        <p:spPr>
          <a:xfrm>
            <a:off x="0" y="-12321"/>
            <a:ext cx="3400489" cy="993354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  <a:solidFill>
            <a:srgbClr val="02476C"/>
          </a:solidFill>
        </p:spPr>
        <p:txBody>
          <a:bodyPr wrap="square" lIns="0" tIns="0" rIns="0" bIns="0" rtlCol="0"/>
          <a:lstStyle/>
          <a:p>
            <a:endParaRPr sz="1286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="" xmlns:a16="http://schemas.microsoft.com/office/drawing/2014/main" id="{AC081496-9C7C-AC75-431A-1D57E588984C}"/>
              </a:ext>
            </a:extLst>
          </p:cNvPr>
          <p:cNvSpPr txBox="1"/>
          <p:nvPr/>
        </p:nvSpPr>
        <p:spPr>
          <a:xfrm>
            <a:off x="170305" y="68011"/>
            <a:ext cx="2601327" cy="6247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Инвестиционное предложение</a:t>
            </a:r>
          </a:p>
        </p:txBody>
      </p:sp>
      <p:sp>
        <p:nvSpPr>
          <p:cNvPr id="16" name="Ромб 15">
            <a:extLst>
              <a:ext uri="{FF2B5EF4-FFF2-40B4-BE49-F238E27FC236}">
                <a16:creationId xmlns="" xmlns:a16="http://schemas.microsoft.com/office/drawing/2014/main" id="{E81E3767-E009-5325-3CAD-F47E279D7F00}"/>
              </a:ext>
            </a:extLst>
          </p:cNvPr>
          <p:cNvSpPr/>
          <p:nvPr/>
        </p:nvSpPr>
        <p:spPr>
          <a:xfrm>
            <a:off x="8697428" y="4323334"/>
            <a:ext cx="2139617" cy="2418126"/>
          </a:xfrm>
          <a:prstGeom prst="diamon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>
            <a:extLst>
              <a:ext uri="{FF2B5EF4-FFF2-40B4-BE49-F238E27FC236}">
                <a16:creationId xmlns="" xmlns:a16="http://schemas.microsoft.com/office/drawing/2014/main" id="{4F63E2F7-D74A-B5F6-6553-A4B78441352F}"/>
              </a:ext>
            </a:extLst>
          </p:cNvPr>
          <p:cNvSpPr/>
          <p:nvPr/>
        </p:nvSpPr>
        <p:spPr>
          <a:xfrm>
            <a:off x="9917091" y="2935937"/>
            <a:ext cx="2145367" cy="2378140"/>
          </a:xfrm>
          <a:prstGeom prst="diamond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>
            <a:extLst>
              <a:ext uri="{FF2B5EF4-FFF2-40B4-BE49-F238E27FC236}">
                <a16:creationId xmlns="" xmlns:a16="http://schemas.microsoft.com/office/drawing/2014/main" id="{7C7F05F5-76A5-DF9D-4EB6-E020E02D7424}"/>
              </a:ext>
            </a:extLst>
          </p:cNvPr>
          <p:cNvSpPr/>
          <p:nvPr/>
        </p:nvSpPr>
        <p:spPr>
          <a:xfrm>
            <a:off x="9905876" y="205885"/>
            <a:ext cx="2156582" cy="2362135"/>
          </a:xfrm>
          <a:prstGeom prst="diamond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>
            <a:extLst>
              <a:ext uri="{FF2B5EF4-FFF2-40B4-BE49-F238E27FC236}">
                <a16:creationId xmlns="" xmlns:a16="http://schemas.microsoft.com/office/drawing/2014/main" id="{528F15AF-1D4D-BFBC-029D-AAC69E48C44D}"/>
              </a:ext>
            </a:extLst>
          </p:cNvPr>
          <p:cNvSpPr/>
          <p:nvPr/>
        </p:nvSpPr>
        <p:spPr>
          <a:xfrm>
            <a:off x="8697428" y="1572063"/>
            <a:ext cx="2139617" cy="2383353"/>
          </a:xfrm>
          <a:prstGeom prst="diamond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40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535</Words>
  <Application>Microsoft Office PowerPoint</Application>
  <PresentationFormat>Произвольный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Eshov Komiljon Raxmat O'g'li</dc:creator>
  <cp:lastModifiedBy>Микоян Маргарита Саркисовна</cp:lastModifiedBy>
  <cp:revision>231</cp:revision>
  <cp:lastPrinted>2022-02-07T09:56:33Z</cp:lastPrinted>
  <dcterms:created xsi:type="dcterms:W3CDTF">2021-11-18T12:21:25Z</dcterms:created>
  <dcterms:modified xsi:type="dcterms:W3CDTF">2025-04-23T13:27:45Z</dcterms:modified>
</cp:coreProperties>
</file>